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8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Bernier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1307" autoAdjust="0"/>
  </p:normalViewPr>
  <p:slideViewPr>
    <p:cSldViewPr>
      <p:cViewPr>
        <p:scale>
          <a:sx n="33" d="100"/>
          <a:sy n="33" d="100"/>
        </p:scale>
        <p:origin x="19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FF7F7-A5AE-433E-A466-2F3F31BD495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F30D1-39F5-4991-BEC6-F5CC05E151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90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[morning/afternoon/evening] everyone. My name is </a:t>
            </a:r>
            <a:r>
              <a:rPr lang="en-US" b="1" dirty="0"/>
              <a:t>Sain Saburaj</a:t>
            </a:r>
            <a:r>
              <a:rPr lang="en-US" dirty="0"/>
              <a:t>, and I am here to present my seminar on </a:t>
            </a:r>
            <a:r>
              <a:rPr lang="en-US" b="1" dirty="0"/>
              <a:t>Ferroelectric Random Access Memory (</a:t>
            </a:r>
            <a:r>
              <a:rPr lang="en-US" b="1" dirty="0" err="1"/>
              <a:t>FeRAM</a:t>
            </a:r>
            <a:r>
              <a:rPr lang="en-US" b="1" dirty="0"/>
              <a:t>)</a:t>
            </a:r>
            <a:r>
              <a:rPr lang="en-US" dirty="0"/>
              <a:t>. This seminar is guided by </a:t>
            </a:r>
            <a:r>
              <a:rPr lang="en-US" b="1" dirty="0"/>
              <a:t>Vaisakh M</a:t>
            </a:r>
            <a:r>
              <a:rPr lang="en-US" dirty="0"/>
              <a:t>. Today, we will explore what </a:t>
            </a:r>
            <a:r>
              <a:rPr lang="en-US" dirty="0" err="1"/>
              <a:t>FeRAM</a:t>
            </a:r>
            <a:r>
              <a:rPr lang="en-US" dirty="0"/>
              <a:t> is, its working principle, advantages, limitations, applications, and future prospects.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766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769D-1150-D7BD-B19D-563664BF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DD1CF-EF08-8767-EECC-44DA9FBB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5C5E43-C49F-3396-8649-3672819C7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RAM memory cell is like a tiny storage box that holds data while the computer is running. It has these important parts: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1️⃣ </a:t>
            </a:r>
            <a:r>
              <a:rPr lang="en-US" b="1" dirty="0"/>
              <a:t>Word Line (WL)</a:t>
            </a:r>
            <a:r>
              <a:rPr lang="en-US" dirty="0"/>
              <a:t> – Tells the memory cell when to store or send data.</a:t>
            </a:r>
            <a:br>
              <a:rPr lang="en-US" dirty="0"/>
            </a:br>
            <a:r>
              <a:rPr lang="en-US" dirty="0"/>
              <a:t>2️⃣ </a:t>
            </a:r>
            <a:r>
              <a:rPr lang="en-US" b="1" dirty="0"/>
              <a:t>Bit Line (BL)</a:t>
            </a:r>
            <a:r>
              <a:rPr lang="en-US" dirty="0"/>
              <a:t> – Sends or receives the data.</a:t>
            </a:r>
            <a:br>
              <a:rPr lang="en-US" dirty="0"/>
            </a:br>
            <a:r>
              <a:rPr lang="en-US" dirty="0"/>
              <a:t>3️⃣ </a:t>
            </a:r>
            <a:r>
              <a:rPr lang="en-US" b="1" dirty="0"/>
              <a:t>Transistor (Switch)</a:t>
            </a:r>
            <a:r>
              <a:rPr lang="en-US" dirty="0"/>
              <a:t> – Controls when data flows in or out.</a:t>
            </a:r>
            <a:br>
              <a:rPr lang="en-US" dirty="0"/>
            </a:br>
            <a:r>
              <a:rPr lang="en-US" dirty="0"/>
              <a:t>4️⃣ </a:t>
            </a:r>
            <a:r>
              <a:rPr lang="en-US" b="1" dirty="0"/>
              <a:t>Capacitor</a:t>
            </a:r>
            <a:r>
              <a:rPr lang="en-US" dirty="0"/>
              <a:t> – Holds the data temporarily like a small battery (used in DRAM).</a:t>
            </a:r>
            <a:br>
              <a:rPr lang="en-US" dirty="0"/>
            </a:br>
            <a:r>
              <a:rPr lang="en-US" dirty="0"/>
              <a:t>5️⃣ </a:t>
            </a:r>
            <a:r>
              <a:rPr lang="en-US" b="1" dirty="0"/>
              <a:t>Ground (GND)</a:t>
            </a:r>
            <a:r>
              <a:rPr lang="en-US" dirty="0"/>
              <a:t> – Completes the circuit so electricity can flow properly.</a:t>
            </a:r>
          </a:p>
          <a:p>
            <a:r>
              <a:rPr lang="en-US" dirty="0"/>
              <a:t>Since </a:t>
            </a:r>
            <a:r>
              <a:rPr lang="en-US" b="1" dirty="0"/>
              <a:t>RAM needs refreshing</a:t>
            </a:r>
            <a:r>
              <a:rPr lang="en-US" dirty="0"/>
              <a:t> to keep the data, it uses more power.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An </a:t>
            </a:r>
            <a:r>
              <a:rPr lang="en-US" dirty="0" err="1"/>
              <a:t>FeRAM</a:t>
            </a:r>
            <a:r>
              <a:rPr lang="en-US" dirty="0"/>
              <a:t> memory cell is like a tiny switch that stores data. It has these important parts: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1️⃣ </a:t>
            </a:r>
            <a:r>
              <a:rPr lang="en-US" b="1" dirty="0"/>
              <a:t>Word Line (WL)</a:t>
            </a:r>
            <a:r>
              <a:rPr lang="en-US" dirty="0"/>
              <a:t> – Turns the memory cell ON or OFF.</a:t>
            </a:r>
            <a:br>
              <a:rPr lang="en-US" dirty="0"/>
            </a:br>
            <a:r>
              <a:rPr lang="en-US" dirty="0"/>
              <a:t>2️⃣ </a:t>
            </a:r>
            <a:r>
              <a:rPr lang="en-US" b="1" dirty="0"/>
              <a:t>Bit Line (BL)</a:t>
            </a:r>
            <a:r>
              <a:rPr lang="en-US" dirty="0"/>
              <a:t> – Sends or receives the data.</a:t>
            </a:r>
            <a:br>
              <a:rPr lang="en-US" dirty="0"/>
            </a:br>
            <a:r>
              <a:rPr lang="en-US" dirty="0"/>
              <a:t>3️⃣ </a:t>
            </a:r>
            <a:r>
              <a:rPr lang="en-US" b="1" dirty="0"/>
              <a:t>Transistor</a:t>
            </a:r>
            <a:r>
              <a:rPr lang="en-US" dirty="0"/>
              <a:t> – Works like a gate, allowing data to move when needed.</a:t>
            </a:r>
            <a:br>
              <a:rPr lang="en-US" dirty="0"/>
            </a:br>
            <a:r>
              <a:rPr lang="en-US" dirty="0"/>
              <a:t>4️⃣ </a:t>
            </a:r>
            <a:r>
              <a:rPr lang="en-US" b="1" dirty="0"/>
              <a:t>Ferroelectric Capacitor</a:t>
            </a:r>
            <a:r>
              <a:rPr lang="en-US" dirty="0"/>
              <a:t> – Keeps the data even when power is off.</a:t>
            </a:r>
            <a:br>
              <a:rPr lang="en-US" dirty="0"/>
            </a:br>
            <a:r>
              <a:rPr lang="en-US" dirty="0"/>
              <a:t>5️⃣ </a:t>
            </a:r>
            <a:r>
              <a:rPr lang="en-US" b="1" dirty="0"/>
              <a:t>Ground (GND)</a:t>
            </a:r>
            <a:r>
              <a:rPr lang="en-US" dirty="0"/>
              <a:t> – Completes the circuit so electricity can flow properly.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FeRAM</a:t>
            </a:r>
            <a:r>
              <a:rPr lang="en-US" dirty="0"/>
              <a:t> works fast, saves power, and keeps data safe even when the computer is turned off! 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1FE4F-D872-56CB-B526-11C6FF10E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7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✅ </a:t>
            </a:r>
            <a:r>
              <a:rPr lang="en-US" b="1" dirty="0" err="1"/>
              <a:t>FeRAM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</a:t>
            </a:r>
            <a:r>
              <a:rPr lang="en-US" dirty="0"/>
              <a:t>, retains data without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Fast read/write speeds</a:t>
            </a:r>
            <a:r>
              <a:rPr lang="en-US" dirty="0"/>
              <a:t>, similar to DRAM.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Lower power consumption</a:t>
            </a:r>
            <a:r>
              <a:rPr lang="en-US" dirty="0"/>
              <a:t>, no need for refreshing.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endurance</a:t>
            </a:r>
            <a:r>
              <a:rPr lang="en-US" dirty="0"/>
              <a:t>, can handle millions of write cycles.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Conventional RAM (DRAM/SRAM):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Volatile</a:t>
            </a:r>
            <a:r>
              <a:rPr lang="en-US" dirty="0"/>
              <a:t>, loses data when power is off.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DRAM needs constant refreshing</a:t>
            </a:r>
            <a:r>
              <a:rPr lang="en-US" dirty="0"/>
              <a:t>, consuming more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Higher storage density</a:t>
            </a:r>
            <a:r>
              <a:rPr lang="en-US" dirty="0"/>
              <a:t>, making it more common in large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Cheaper &amp; widely used</a:t>
            </a:r>
            <a:r>
              <a:rPr lang="en-US" dirty="0"/>
              <a:t> in PCs and gaming consoles.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653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How It Works:</a:t>
            </a:r>
          </a:p>
          <a:p>
            <a:pPr>
              <a:buNone/>
            </a:pPr>
            <a:r>
              <a:rPr lang="en-US" dirty="0"/>
              <a:t>1️⃣ The </a:t>
            </a:r>
            <a:r>
              <a:rPr lang="en-US" b="1" dirty="0"/>
              <a:t>dipoles</a:t>
            </a:r>
            <a:r>
              <a:rPr lang="en-US" dirty="0"/>
              <a:t> are like tiny switches inside the </a:t>
            </a:r>
            <a:r>
              <a:rPr lang="en-US" b="1" dirty="0"/>
              <a:t>ferroelectric capacitor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2️⃣ When </a:t>
            </a:r>
            <a:r>
              <a:rPr lang="en-US" b="1" dirty="0"/>
              <a:t>no voltage</a:t>
            </a:r>
            <a:r>
              <a:rPr lang="en-US" dirty="0"/>
              <a:t> is applied, they </a:t>
            </a:r>
            <a:r>
              <a:rPr lang="en-US" b="1" dirty="0"/>
              <a:t>stay in their current position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3️⃣ When </a:t>
            </a:r>
            <a:r>
              <a:rPr lang="en-US" b="1" dirty="0"/>
              <a:t>electricity (voltage) is applied</a:t>
            </a:r>
            <a:r>
              <a:rPr lang="en-US" dirty="0"/>
              <a:t>, the </a:t>
            </a:r>
            <a:r>
              <a:rPr lang="en-US" b="1" dirty="0"/>
              <a:t>electric field pushes them to switch direction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direction = </a:t>
            </a:r>
            <a:r>
              <a:rPr lang="en-US" b="1" dirty="0"/>
              <a:t>"1" (ON)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Opposite direction = </a:t>
            </a:r>
            <a:r>
              <a:rPr lang="en-US" b="1" dirty="0"/>
              <a:t>"0" (OFF)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4️⃣ When the power is turned off, the dipoles </a:t>
            </a:r>
            <a:r>
              <a:rPr lang="en-US" b="1" dirty="0"/>
              <a:t>stay in place</a:t>
            </a:r>
            <a:r>
              <a:rPr lang="en-US" dirty="0"/>
              <a:t>, keeping the data safe!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ferroelectric material</a:t>
            </a:r>
            <a:r>
              <a:rPr lang="en-US" dirty="0"/>
              <a:t> inside </a:t>
            </a:r>
            <a:r>
              <a:rPr lang="en-US" dirty="0" err="1"/>
              <a:t>FeRAM</a:t>
            </a:r>
            <a:r>
              <a:rPr lang="en-US" dirty="0"/>
              <a:t> allows dipoles to flip when voltage is applied.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Once flipped, they </a:t>
            </a:r>
            <a:r>
              <a:rPr lang="en-US" b="1" dirty="0"/>
              <a:t>remain in that state until changed again</a:t>
            </a:r>
            <a:r>
              <a:rPr lang="en-US" dirty="0"/>
              <a:t>, making </a:t>
            </a:r>
            <a:r>
              <a:rPr lang="en-US" dirty="0" err="1"/>
              <a:t>FeRAM</a:t>
            </a:r>
            <a:r>
              <a:rPr lang="en-US" dirty="0"/>
              <a:t> </a:t>
            </a:r>
            <a:r>
              <a:rPr lang="en-US" b="1" dirty="0"/>
              <a:t>non-volatile</a:t>
            </a:r>
            <a:r>
              <a:rPr lang="en-US" dirty="0"/>
              <a:t> (keeps data even without power).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Energy Efficient</a:t>
            </a:r>
            <a:r>
              <a:rPr lang="en-US" dirty="0"/>
              <a:t> – Does not require constant refreshing like DRAM.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</a:t>
            </a:r>
            <a:r>
              <a:rPr lang="en-US" dirty="0"/>
              <a:t> – Retains data even when power is off.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07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Different types of </a:t>
            </a:r>
            <a:r>
              <a:rPr lang="en-US" b="1" dirty="0" err="1"/>
              <a:t>FeRAM</a:t>
            </a:r>
            <a:r>
              <a:rPr lang="en-US" b="1" dirty="0"/>
              <a:t> architectures: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1T1C (One-Transistor One-Capacitor)</a:t>
            </a:r>
            <a:r>
              <a:rPr lang="en-US" dirty="0"/>
              <a:t> – Simple design, fast but has scalability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2T2C (Two-Transistor Two-Capacitor)</a:t>
            </a:r>
            <a:r>
              <a:rPr lang="en-US" dirty="0"/>
              <a:t> – More reliable but uses more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FeFET</a:t>
            </a:r>
            <a:r>
              <a:rPr lang="en-US" b="1" dirty="0"/>
              <a:t>-Based </a:t>
            </a:r>
            <a:r>
              <a:rPr lang="en-US" b="1" dirty="0" err="1"/>
              <a:t>FeRAM</a:t>
            </a:r>
            <a:r>
              <a:rPr lang="en-US" dirty="0"/>
              <a:t> – Uses ferroelectric transistors, enabling </a:t>
            </a:r>
            <a:r>
              <a:rPr lang="en-US" b="1" dirty="0"/>
              <a:t>non-destructive reads</a:t>
            </a:r>
            <a:r>
              <a:rPr lang="en-US" dirty="0"/>
              <a:t> and better scalability.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56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✅ </a:t>
            </a:r>
            <a:r>
              <a:rPr lang="en-IN" b="1" dirty="0"/>
              <a:t>With CPU: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FeRAM’s</a:t>
            </a:r>
            <a:r>
              <a:rPr lang="en-IN" dirty="0"/>
              <a:t> </a:t>
            </a:r>
            <a:r>
              <a:rPr lang="en-IN" b="1" dirty="0"/>
              <a:t>non-volatile</a:t>
            </a:r>
            <a:r>
              <a:rPr lang="en-IN" dirty="0"/>
              <a:t> nature helps retain data after shutdown, reducing boot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Provides </a:t>
            </a:r>
            <a:r>
              <a:rPr lang="en-IN" b="1" dirty="0"/>
              <a:t>fast access speeds</a:t>
            </a:r>
            <a:r>
              <a:rPr lang="en-IN" dirty="0"/>
              <a:t>, improving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Low power consumption</a:t>
            </a:r>
            <a:r>
              <a:rPr lang="en-IN" dirty="0"/>
              <a:t> benefits battery-powered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Persistent caching</a:t>
            </a:r>
            <a:r>
              <a:rPr lang="en-IN" dirty="0"/>
              <a:t> prevents data loss during power failures.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None/>
            </a:pPr>
            <a:r>
              <a:rPr lang="en-IN" dirty="0"/>
              <a:t>✅ </a:t>
            </a:r>
            <a:r>
              <a:rPr lang="en-IN" b="1" dirty="0"/>
              <a:t>With GPU: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FeRAM</a:t>
            </a:r>
            <a:r>
              <a:rPr lang="en-IN" dirty="0"/>
              <a:t> offers </a:t>
            </a:r>
            <a:r>
              <a:rPr lang="en-IN" b="1" dirty="0"/>
              <a:t>fast data access</a:t>
            </a:r>
            <a:r>
              <a:rPr lang="en-IN" dirty="0"/>
              <a:t>, improving rendering and AI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Low power usage</a:t>
            </a:r>
            <a:r>
              <a:rPr lang="en-IN" dirty="0"/>
              <a:t> reduces GPU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Real-time data updates</a:t>
            </a:r>
            <a:r>
              <a:rPr lang="en-IN" dirty="0"/>
              <a:t> improve efficiency in parallel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Persistent buffering</a:t>
            </a:r>
            <a:r>
              <a:rPr lang="en-IN" dirty="0"/>
              <a:t> ensures stable data storage even during failures.</a:t>
            </a:r>
          </a:p>
          <a:p>
            <a:r>
              <a:rPr lang="en-IN" dirty="0"/>
              <a:t>⚠ </a:t>
            </a:r>
            <a:r>
              <a:rPr lang="en-IN" b="1" dirty="0"/>
              <a:t>Challenges:</a:t>
            </a:r>
            <a:r>
              <a:rPr lang="en-IN" dirty="0"/>
              <a:t> </a:t>
            </a:r>
            <a:r>
              <a:rPr lang="en-IN" dirty="0" err="1"/>
              <a:t>FeRAM</a:t>
            </a:r>
            <a:r>
              <a:rPr lang="en-IN" dirty="0"/>
              <a:t> has </a:t>
            </a:r>
            <a:r>
              <a:rPr lang="en-IN" b="1" dirty="0"/>
              <a:t>lower storage density</a:t>
            </a:r>
            <a:r>
              <a:rPr lang="en-IN" dirty="0"/>
              <a:t> and a </a:t>
            </a:r>
            <a:r>
              <a:rPr lang="en-IN" b="1" dirty="0"/>
              <a:t>destructive read process</a:t>
            </a:r>
            <a:r>
              <a:rPr lang="en-IN" dirty="0"/>
              <a:t>, requiring further advancements.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61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Radiation Resistant</a:t>
            </a:r>
            <a:r>
              <a:rPr lang="en-US" dirty="0"/>
              <a:t> – Performs well in space and medical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Speed</a:t>
            </a:r>
            <a:r>
              <a:rPr lang="en-US" dirty="0"/>
              <a:t> – Faster read/write than Flash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 Power Consumption</a:t>
            </a:r>
            <a:r>
              <a:rPr lang="en-US" dirty="0"/>
              <a:t> – No refreshing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Endurance</a:t>
            </a:r>
            <a:r>
              <a:rPr lang="en-US" dirty="0"/>
              <a:t> – Can handle billions of write cycles.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</a:t>
            </a:r>
            <a:r>
              <a:rPr lang="en-US" dirty="0"/>
              <a:t> – Stores data even after power is turned off.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78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Scaling Challenges</a:t>
            </a:r>
            <a:r>
              <a:rPr lang="en-US" dirty="0"/>
              <a:t> – Hard to reduce cell size while maintaining reliability. </a:t>
            </a:r>
          </a:p>
          <a:p>
            <a:r>
              <a:rPr lang="en-US" b="1" dirty="0"/>
              <a:t>Lower Storage Density</a:t>
            </a:r>
            <a:r>
              <a:rPr lang="en-US" dirty="0"/>
              <a:t> – Not suitable for high-capacity storage. </a:t>
            </a:r>
          </a:p>
          <a:p>
            <a:r>
              <a:rPr lang="en-US" b="1" dirty="0"/>
              <a:t>Destructive Read Process</a:t>
            </a:r>
            <a:r>
              <a:rPr lang="en-US" dirty="0"/>
              <a:t> – Requires a rewrite after reading. </a:t>
            </a:r>
          </a:p>
          <a:p>
            <a:r>
              <a:rPr lang="en-US" b="1" dirty="0"/>
              <a:t>Higher Manufacturing Cost</a:t>
            </a:r>
            <a:r>
              <a:rPr lang="en-US" dirty="0"/>
              <a:t> – Expensive due to special materials. </a:t>
            </a:r>
          </a:p>
          <a:p>
            <a:r>
              <a:rPr lang="en-US" b="1" dirty="0"/>
              <a:t>Limited Commercial Adoption</a:t>
            </a:r>
            <a:r>
              <a:rPr lang="en-US" dirty="0"/>
              <a:t> – Not widely used in mainstream memory applications.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3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Embedded Systems: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</a:t>
            </a:r>
            <a:r>
              <a:rPr lang="en-US" dirty="0"/>
              <a:t> is widely used in </a:t>
            </a:r>
            <a:r>
              <a:rPr lang="en-US" b="1" dirty="0"/>
              <a:t>automotive and industrial control systems</a:t>
            </a:r>
            <a:r>
              <a:rPr lang="en-US" dirty="0"/>
              <a:t> where </a:t>
            </a:r>
            <a:r>
              <a:rPr lang="en-US" b="1" dirty="0"/>
              <a:t>high reliability</a:t>
            </a:r>
            <a:r>
              <a:rPr lang="en-US" dirty="0"/>
              <a:t> and </a:t>
            </a:r>
            <a:r>
              <a:rPr lang="en-US" b="1" dirty="0"/>
              <a:t>fast data storage</a:t>
            </a:r>
            <a:r>
              <a:rPr lang="en-US" dirty="0"/>
              <a:t> are crucial.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traditional memory, </a:t>
            </a:r>
            <a:r>
              <a:rPr lang="en-US" dirty="0" err="1"/>
              <a:t>FeRAM’s</a:t>
            </a:r>
            <a:r>
              <a:rPr lang="en-US" dirty="0"/>
              <a:t> </a:t>
            </a:r>
            <a:r>
              <a:rPr lang="en-US" b="1" dirty="0"/>
              <a:t>non-volatility ensures critical data is not lost</a:t>
            </a:r>
            <a:r>
              <a:rPr lang="en-US" dirty="0"/>
              <a:t> in case of power failures.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Medical Devices: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FeRAM’s</a:t>
            </a:r>
            <a:r>
              <a:rPr lang="en-US" dirty="0"/>
              <a:t> </a:t>
            </a:r>
            <a:r>
              <a:rPr lang="en-US" b="1" dirty="0"/>
              <a:t>low power consumption</a:t>
            </a:r>
            <a:r>
              <a:rPr lang="en-US" dirty="0"/>
              <a:t> makes it perfect for </a:t>
            </a:r>
            <a:r>
              <a:rPr lang="en-US" b="1" dirty="0"/>
              <a:t>implantable medical devices</a:t>
            </a:r>
            <a:r>
              <a:rPr lang="en-US" dirty="0"/>
              <a:t>, such as pacemakers and hearing aids.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patient monitoring systems</a:t>
            </a:r>
            <a:r>
              <a:rPr lang="en-US" dirty="0"/>
              <a:t>, </a:t>
            </a:r>
            <a:r>
              <a:rPr lang="en-US" dirty="0" err="1"/>
              <a:t>FeRAM</a:t>
            </a:r>
            <a:r>
              <a:rPr lang="en-US" dirty="0"/>
              <a:t> ensures </a:t>
            </a:r>
            <a:r>
              <a:rPr lang="en-US" b="1" dirty="0"/>
              <a:t>continuous data storage</a:t>
            </a:r>
            <a:r>
              <a:rPr lang="en-US" dirty="0"/>
              <a:t> without frequent battery replacements.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Smart Cards &amp; Security Systems: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</a:t>
            </a:r>
            <a:r>
              <a:rPr lang="en-US" dirty="0"/>
              <a:t> is ideal for </a:t>
            </a:r>
            <a:r>
              <a:rPr lang="en-US" b="1" dirty="0"/>
              <a:t>secure authentication and financial transactions</a:t>
            </a:r>
            <a:r>
              <a:rPr lang="en-US" dirty="0"/>
              <a:t> because of its </a:t>
            </a:r>
            <a:r>
              <a:rPr lang="en-US" b="1" dirty="0"/>
              <a:t>fast write speeds and high durability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in </a:t>
            </a:r>
            <a:r>
              <a:rPr lang="en-US" b="1" dirty="0"/>
              <a:t>credit cards, ID cards, and encryption systems</a:t>
            </a:r>
            <a:r>
              <a:rPr lang="en-US" dirty="0"/>
              <a:t>, where rapid and secure data storage is required.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IoT Devices: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IoT applications, </a:t>
            </a:r>
            <a:r>
              <a:rPr lang="en-US" b="1" dirty="0"/>
              <a:t>sensors and edge computing devices</a:t>
            </a:r>
            <a:r>
              <a:rPr lang="en-US" dirty="0"/>
              <a:t> require </a:t>
            </a:r>
            <a:r>
              <a:rPr lang="en-US" b="1" dirty="0"/>
              <a:t>efficient energy use</a:t>
            </a:r>
            <a:r>
              <a:rPr lang="en-US" dirty="0"/>
              <a:t> and </a:t>
            </a:r>
            <a:r>
              <a:rPr lang="en-US" b="1" dirty="0"/>
              <a:t>fast data access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</a:t>
            </a:r>
            <a:r>
              <a:rPr lang="en-US" dirty="0"/>
              <a:t> helps improve performance in </a:t>
            </a:r>
            <a:r>
              <a:rPr lang="en-US" b="1" dirty="0"/>
              <a:t>smart home devices, industrial IoT, and real-time monitoring systems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Aerospace &amp; Defense: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</a:t>
            </a:r>
            <a:r>
              <a:rPr lang="en-US" dirty="0"/>
              <a:t> is used in </a:t>
            </a:r>
            <a:r>
              <a:rPr lang="en-US" b="1" dirty="0"/>
              <a:t>satellites, avionics, and military applications</a:t>
            </a:r>
            <a:r>
              <a:rPr lang="en-US" dirty="0"/>
              <a:t> because it can withstand </a:t>
            </a:r>
            <a:r>
              <a:rPr lang="en-US" b="1" dirty="0"/>
              <a:t>extreme temperatures, radiation, and harsh environments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traditional RAM, </a:t>
            </a:r>
            <a:r>
              <a:rPr lang="en-US" dirty="0" err="1"/>
              <a:t>FeRAM</a:t>
            </a:r>
            <a:r>
              <a:rPr lang="en-US" dirty="0"/>
              <a:t> ensures </a:t>
            </a:r>
            <a:r>
              <a:rPr lang="en-US" b="1" dirty="0"/>
              <a:t>data integrity and reliability</a:t>
            </a:r>
            <a:r>
              <a:rPr lang="en-US" dirty="0"/>
              <a:t> even in space missions and defense systems.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54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Increased Storage Density: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</a:t>
            </a:r>
            <a:r>
              <a:rPr lang="en-US" dirty="0" err="1"/>
              <a:t>FeRAM</a:t>
            </a:r>
            <a:r>
              <a:rPr lang="en-US" dirty="0"/>
              <a:t> faces limitations in </a:t>
            </a:r>
            <a:r>
              <a:rPr lang="en-US" b="1" dirty="0"/>
              <a:t>storage capacity</a:t>
            </a:r>
            <a:r>
              <a:rPr lang="en-US" dirty="0"/>
              <a:t> compared to DRAM and Flash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Ongoing research aims to </a:t>
            </a:r>
            <a:r>
              <a:rPr lang="en-US" b="1" dirty="0"/>
              <a:t>increase </a:t>
            </a:r>
            <a:r>
              <a:rPr lang="en-US" b="1" dirty="0" err="1"/>
              <a:t>FeRAM's</a:t>
            </a:r>
            <a:r>
              <a:rPr lang="en-US" b="1" dirty="0"/>
              <a:t> density</a:t>
            </a:r>
            <a:r>
              <a:rPr lang="en-US" dirty="0"/>
              <a:t>, making it a viable option for larger-scale applications like </a:t>
            </a:r>
            <a:r>
              <a:rPr lang="en-US" b="1" dirty="0"/>
              <a:t>data centers and consumer electronics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Non-Destructive Read Mechanism: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 </a:t>
            </a:r>
            <a:r>
              <a:rPr lang="en-US" dirty="0" err="1"/>
              <a:t>FeRAM</a:t>
            </a:r>
            <a:r>
              <a:rPr lang="en-US" dirty="0"/>
              <a:t> has a </a:t>
            </a:r>
            <a:r>
              <a:rPr lang="en-US" b="1" dirty="0"/>
              <a:t>destructive read process</a:t>
            </a:r>
            <a:r>
              <a:rPr lang="en-US" dirty="0"/>
              <a:t>, meaning data must be rewritten after every read.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Scientists are developing </a:t>
            </a:r>
            <a:r>
              <a:rPr lang="en-US" b="1" dirty="0"/>
              <a:t>new architectures</a:t>
            </a:r>
            <a:r>
              <a:rPr lang="en-US" dirty="0"/>
              <a:t> to enable </a:t>
            </a:r>
            <a:r>
              <a:rPr lang="en-US" b="1" dirty="0"/>
              <a:t>non-destructive reads</a:t>
            </a:r>
            <a:r>
              <a:rPr lang="en-US" dirty="0"/>
              <a:t>, improving speed, efficiency, and durability.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Cost Reduction: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of </a:t>
            </a:r>
            <a:r>
              <a:rPr lang="en-US" dirty="0" err="1"/>
              <a:t>FeRAM’s</a:t>
            </a:r>
            <a:r>
              <a:rPr lang="en-US" dirty="0"/>
              <a:t> biggest challenges is </a:t>
            </a:r>
            <a:r>
              <a:rPr lang="en-US" b="1" dirty="0"/>
              <a:t>high production costs</a:t>
            </a:r>
            <a:r>
              <a:rPr lang="en-US" dirty="0"/>
              <a:t> due to specialized materials.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Innovations in </a:t>
            </a:r>
            <a:r>
              <a:rPr lang="en-US" b="1" dirty="0"/>
              <a:t>manufacturing techniques</a:t>
            </a:r>
            <a:r>
              <a:rPr lang="en-US" dirty="0"/>
              <a:t> and </a:t>
            </a:r>
            <a:r>
              <a:rPr lang="en-US" b="1" dirty="0"/>
              <a:t>new material research</a:t>
            </a:r>
            <a:r>
              <a:rPr lang="en-US" dirty="0"/>
              <a:t> aim to </a:t>
            </a:r>
            <a:r>
              <a:rPr lang="en-US" b="1" dirty="0"/>
              <a:t>reduce costs</a:t>
            </a:r>
            <a:r>
              <a:rPr lang="en-US" dirty="0"/>
              <a:t>, making </a:t>
            </a:r>
            <a:r>
              <a:rPr lang="en-US" dirty="0" err="1"/>
              <a:t>FeRAM</a:t>
            </a:r>
            <a:r>
              <a:rPr lang="en-US" dirty="0"/>
              <a:t> </a:t>
            </a:r>
            <a:r>
              <a:rPr lang="en-US" b="1" dirty="0"/>
              <a:t>more affordable and commercially competitive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Integration in AI &amp; Edge Computing: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AI and real-time processing</a:t>
            </a:r>
            <a:r>
              <a:rPr lang="en-US" dirty="0"/>
              <a:t> becoming mainstream, </a:t>
            </a:r>
            <a:r>
              <a:rPr lang="en-US" dirty="0" err="1"/>
              <a:t>FeRAM’s</a:t>
            </a:r>
            <a:r>
              <a:rPr lang="en-US" dirty="0"/>
              <a:t> </a:t>
            </a:r>
            <a:r>
              <a:rPr lang="en-US" b="1" dirty="0"/>
              <a:t>fast access speeds and energy efficiency</a:t>
            </a:r>
            <a:r>
              <a:rPr lang="en-US" dirty="0"/>
              <a:t> make it a strong candidate for use in </a:t>
            </a:r>
            <a:r>
              <a:rPr lang="en-US" b="1" dirty="0"/>
              <a:t>AI accelerators and edge computing devices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New Ferroelectric Materials: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</a:t>
            </a:r>
            <a:r>
              <a:rPr lang="en-US" dirty="0" err="1"/>
              <a:t>FeRAMs</a:t>
            </a:r>
            <a:r>
              <a:rPr lang="en-US" dirty="0"/>
              <a:t> mostly use </a:t>
            </a:r>
            <a:r>
              <a:rPr lang="en-US" b="1" dirty="0"/>
              <a:t>PZT (Lead Zirconate Titanate)</a:t>
            </a:r>
            <a:r>
              <a:rPr lang="en-US" dirty="0"/>
              <a:t> as the ferroelectric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Researchers are exploring </a:t>
            </a:r>
            <a:r>
              <a:rPr lang="en-US" b="1" dirty="0"/>
              <a:t>new materials like Hafnium Oxide (</a:t>
            </a:r>
            <a:r>
              <a:rPr lang="en-US" b="1" dirty="0" err="1"/>
              <a:t>HfO</a:t>
            </a:r>
            <a:r>
              <a:rPr lang="en-US" b="1" dirty="0"/>
              <a:t>₂)</a:t>
            </a:r>
            <a:r>
              <a:rPr lang="en-US" dirty="0"/>
              <a:t> to improve </a:t>
            </a:r>
            <a:r>
              <a:rPr lang="en-US" b="1" dirty="0"/>
              <a:t>scalability, efficiency, and compatibility</a:t>
            </a:r>
            <a:r>
              <a:rPr lang="en-US" dirty="0"/>
              <a:t> with modern semiconductor technology.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Expansion in IoT &amp; Wearables: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FeRAM’s</a:t>
            </a:r>
            <a:r>
              <a:rPr lang="en-US" dirty="0"/>
              <a:t> </a:t>
            </a:r>
            <a:r>
              <a:rPr lang="en-US" b="1" dirty="0"/>
              <a:t>low power consumption and durability</a:t>
            </a:r>
            <a:r>
              <a:rPr lang="en-US" dirty="0"/>
              <a:t> make it perfect for </a:t>
            </a:r>
            <a:r>
              <a:rPr lang="en-US" b="1" dirty="0"/>
              <a:t>next-gen IoT devices and wearables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can be used in </a:t>
            </a:r>
            <a:r>
              <a:rPr lang="en-US" b="1" dirty="0"/>
              <a:t>smart sensors, medical wearables, and industrial automation</a:t>
            </a:r>
            <a:r>
              <a:rPr lang="en-US" dirty="0"/>
              <a:t> where power efficiency is critical.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273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"To summarize, </a:t>
            </a:r>
            <a:r>
              <a:rPr lang="en-US" b="1" dirty="0" err="1"/>
              <a:t>FeRAM</a:t>
            </a:r>
            <a:r>
              <a:rPr lang="en-US" b="1" dirty="0"/>
              <a:t> is a promising memory technology that combines the speed of RAM with the non-volatility of Flash memory."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offers </a:t>
            </a:r>
            <a:r>
              <a:rPr lang="en-US" b="1" dirty="0"/>
              <a:t>fast read/write speeds</a:t>
            </a:r>
            <a:r>
              <a:rPr lang="en-US" dirty="0"/>
              <a:t>, </a:t>
            </a:r>
            <a:r>
              <a:rPr lang="en-US" b="1" dirty="0"/>
              <a:t>low power consumption</a:t>
            </a:r>
            <a:r>
              <a:rPr lang="en-US" dirty="0"/>
              <a:t>, and </a:t>
            </a:r>
            <a:r>
              <a:rPr lang="en-US" b="1" dirty="0"/>
              <a:t>high endurance</a:t>
            </a:r>
            <a:r>
              <a:rPr lang="en-US" dirty="0"/>
              <a:t>, making it ideal for applications in </a:t>
            </a:r>
            <a:r>
              <a:rPr lang="en-US" b="1" dirty="0"/>
              <a:t>automotive, medical, IoT, and security systems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traditional RAM, </a:t>
            </a:r>
            <a:r>
              <a:rPr lang="en-US" b="1" dirty="0" err="1"/>
              <a:t>FeRAM</a:t>
            </a:r>
            <a:r>
              <a:rPr lang="en-US" b="1" dirty="0"/>
              <a:t> retains data even after power loss</a:t>
            </a:r>
            <a:r>
              <a:rPr lang="en-US" dirty="0"/>
              <a:t>, making it highly reliable.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its </a:t>
            </a:r>
            <a:r>
              <a:rPr lang="en-US" b="1" dirty="0"/>
              <a:t>lower storage density and higher cost</a:t>
            </a:r>
            <a:r>
              <a:rPr lang="en-US" dirty="0"/>
              <a:t>, ongoing research in </a:t>
            </a:r>
            <a:r>
              <a:rPr lang="en-US" b="1" dirty="0"/>
              <a:t>new materials, non-destructive read mechanisms, and cost-efficient manufacturing</a:t>
            </a:r>
            <a:r>
              <a:rPr lang="en-US" dirty="0"/>
              <a:t> is making </a:t>
            </a:r>
            <a:r>
              <a:rPr lang="en-US" dirty="0" err="1"/>
              <a:t>FeRAM</a:t>
            </a:r>
            <a:r>
              <a:rPr lang="en-US" dirty="0"/>
              <a:t> more competitive.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its potential in </a:t>
            </a:r>
            <a:r>
              <a:rPr lang="en-US" b="1" dirty="0"/>
              <a:t>AI, edge computing, and next-generation electronics</a:t>
            </a:r>
            <a:r>
              <a:rPr lang="en-US" dirty="0"/>
              <a:t>, </a:t>
            </a:r>
            <a:r>
              <a:rPr lang="en-US" dirty="0" err="1"/>
              <a:t>FeRAM</a:t>
            </a:r>
            <a:r>
              <a:rPr lang="en-US" dirty="0"/>
              <a:t> could play a key role in future memory solutions.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7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diving into </a:t>
            </a:r>
            <a:r>
              <a:rPr lang="en-US" dirty="0" err="1"/>
              <a:t>FeRAM</a:t>
            </a:r>
            <a:r>
              <a:rPr lang="en-US" dirty="0"/>
              <a:t>, let’s first understand </a:t>
            </a:r>
            <a:r>
              <a:rPr lang="en-US" b="1" dirty="0"/>
              <a:t>what RAM is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RAM (</a:t>
            </a:r>
            <a:r>
              <a:rPr lang="en-US" b="1" dirty="0"/>
              <a:t>Random Access Memory</a:t>
            </a:r>
            <a:r>
              <a:rPr lang="en-US" dirty="0"/>
              <a:t>) is a </a:t>
            </a:r>
            <a:r>
              <a:rPr lang="en-US" b="1" dirty="0"/>
              <a:t>volatile</a:t>
            </a:r>
            <a:r>
              <a:rPr lang="en-US" dirty="0"/>
              <a:t> memory that temporarily stores data while the system is running.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allows the processor to quickly access information needed for performing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characteristics of RAM: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Volatile</a:t>
            </a:r>
            <a:r>
              <a:rPr lang="en-US" dirty="0"/>
              <a:t> – Loses data when power is off.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speed</a:t>
            </a:r>
            <a:r>
              <a:rPr lang="en-US" dirty="0"/>
              <a:t> – Provides fast read/write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Multitasking</a:t>
            </a:r>
            <a:r>
              <a:rPr lang="en-US" dirty="0"/>
              <a:t> – Helps run multiple applications at once.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Temporary storage</a:t>
            </a:r>
            <a:r>
              <a:rPr lang="en-US" dirty="0"/>
              <a:t> – Holds data only while the system is 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87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FeRAM</a:t>
            </a:r>
            <a:r>
              <a:rPr lang="en-US" b="1" dirty="0"/>
              <a:t> (Ferroelectric RAM)</a:t>
            </a:r>
            <a:r>
              <a:rPr lang="en-US" dirty="0"/>
              <a:t> is a </a:t>
            </a:r>
            <a:r>
              <a:rPr lang="en-US" b="1" dirty="0"/>
              <a:t>non-volatile</a:t>
            </a:r>
            <a:r>
              <a:rPr lang="en-US" dirty="0"/>
              <a:t> memory, meaning it retains data even when the power is off. It functions like regular RAM but is different because it </a:t>
            </a:r>
            <a:r>
              <a:rPr lang="en-US" b="1" dirty="0"/>
              <a:t>does not lose stored information</a:t>
            </a:r>
            <a:r>
              <a:rPr lang="en-US" dirty="0"/>
              <a:t>. </a:t>
            </a:r>
            <a:r>
              <a:rPr lang="en-US" dirty="0" err="1"/>
              <a:t>FeRAM</a:t>
            </a:r>
            <a:r>
              <a:rPr lang="en-US" dirty="0"/>
              <a:t> uses a </a:t>
            </a:r>
            <a:r>
              <a:rPr lang="en-US" b="1" dirty="0"/>
              <a:t>ferroelectric material</a:t>
            </a:r>
            <a:r>
              <a:rPr lang="en-US" dirty="0"/>
              <a:t> to store data, making it more </a:t>
            </a:r>
            <a:r>
              <a:rPr lang="en-US" b="1" dirty="0"/>
              <a:t>energy-efficient and faster</a:t>
            </a:r>
            <a:r>
              <a:rPr lang="en-US" dirty="0"/>
              <a:t> than traditional non-volatile memory. Key properties of </a:t>
            </a:r>
            <a:r>
              <a:rPr lang="en-US" dirty="0" err="1"/>
              <a:t>FeRAM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Normal RAM - Volatile</a:t>
            </a:r>
            <a:r>
              <a:rPr lang="en-US" dirty="0"/>
              <a:t> – Loses data when power is off.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</a:t>
            </a:r>
            <a:r>
              <a:rPr lang="en-US" dirty="0"/>
              <a:t> – Retains data without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Saves power</a:t>
            </a:r>
            <a:r>
              <a:rPr lang="en-US" dirty="0"/>
              <a:t> – Consumes very little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Fast write speed</a:t>
            </a:r>
            <a:r>
              <a:rPr lang="en-US" dirty="0"/>
              <a:t> – Faster than Flash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Long-lasting</a:t>
            </a:r>
            <a:r>
              <a:rPr lang="en-US" dirty="0"/>
              <a:t> – Can handle millions of read/write cycles.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81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FeRAM</a:t>
            </a:r>
            <a:r>
              <a:rPr lang="en-US" dirty="0"/>
              <a:t> has several unique features that make it stand out.</a:t>
            </a:r>
          </a:p>
          <a:p>
            <a:pPr>
              <a:buNone/>
            </a:pPr>
            <a:r>
              <a:rPr lang="en-US" b="1" dirty="0"/>
              <a:t>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</a:t>
            </a:r>
            <a:r>
              <a:rPr lang="en-US" dirty="0"/>
              <a:t> – Data remains even after power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Speed</a:t>
            </a:r>
            <a:r>
              <a:rPr lang="en-US" dirty="0"/>
              <a:t> – Faster than Flash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 power consumption</a:t>
            </a:r>
            <a:r>
              <a:rPr lang="en-US" dirty="0"/>
              <a:t> – Unlike DRAM, </a:t>
            </a:r>
            <a:r>
              <a:rPr lang="en-US" dirty="0" err="1"/>
              <a:t>FeRAM</a:t>
            </a:r>
            <a:r>
              <a:rPr lang="en-US" dirty="0"/>
              <a:t> does not require constant refreshing.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endurance</a:t>
            </a:r>
            <a:r>
              <a:rPr lang="en-US" dirty="0"/>
              <a:t> – Can handle millions of read/write cycles.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Storage density</a:t>
            </a:r>
            <a:r>
              <a:rPr lang="en-US" dirty="0"/>
              <a:t> – Lower than DRAM, making it less common for large-scale storage. (A higher storage density means </a:t>
            </a:r>
            <a:r>
              <a:rPr lang="en-US" b="1" dirty="0"/>
              <a:t>more data</a:t>
            </a:r>
            <a:r>
              <a:rPr lang="en-US" dirty="0"/>
              <a:t> can fit in </a:t>
            </a:r>
            <a:r>
              <a:rPr lang="en-US" b="1" dirty="0"/>
              <a:t>less space).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retention</a:t>
            </a:r>
            <a:r>
              <a:rPr lang="en-US" dirty="0"/>
              <a:t> – Stores data for years, like Flash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Why Does RAM Need Refreshing?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DRAM stores data in tiny capacitors</a:t>
            </a:r>
            <a:r>
              <a:rPr lang="en-US" dirty="0"/>
              <a:t> (like small batteries).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capacitors </a:t>
            </a:r>
            <a:r>
              <a:rPr lang="en-US" b="1" dirty="0"/>
              <a:t>lose charge</a:t>
            </a:r>
            <a:r>
              <a:rPr lang="en-US" dirty="0"/>
              <a:t> quickly, so the data fades away.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prevent this, the computer </a:t>
            </a:r>
            <a:r>
              <a:rPr lang="en-US" b="1" dirty="0"/>
              <a:t>refreshes</a:t>
            </a:r>
            <a:r>
              <a:rPr lang="en-US" dirty="0"/>
              <a:t> (rewrites) the data </a:t>
            </a:r>
            <a:r>
              <a:rPr lang="en-US" b="1" dirty="0"/>
              <a:t>thousands of times per second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Uses more power</a:t>
            </a:r>
            <a:r>
              <a:rPr lang="en-US" dirty="0"/>
              <a:t> because DRAM is constantly refreshed.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Slows down performance slightly</a:t>
            </a:r>
            <a:r>
              <a:rPr lang="en-US" dirty="0"/>
              <a:t>, as refreshing takes time.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2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Cost &amp; Scalability</a:t>
            </a:r>
            <a:r>
              <a:rPr lang="en-US" dirty="0"/>
              <a:t> – More expensive due to complex manufacturing. </a:t>
            </a:r>
          </a:p>
          <a:p>
            <a:r>
              <a:rPr lang="en-US" b="1" dirty="0"/>
              <a:t>Read Mechanism</a:t>
            </a:r>
            <a:r>
              <a:rPr lang="en-US" dirty="0"/>
              <a:t> – Destructive read; data is erased when read and needs to be rewritten. </a:t>
            </a:r>
          </a:p>
          <a:p>
            <a:r>
              <a:rPr lang="en-US" b="1" dirty="0"/>
              <a:t>Radiation resistance</a:t>
            </a:r>
            <a:r>
              <a:rPr lang="en-US" dirty="0"/>
              <a:t> – Can withstand radiation, making it useful for space and military applications. </a:t>
            </a:r>
          </a:p>
          <a:p>
            <a:r>
              <a:rPr lang="en-US" b="1" dirty="0"/>
              <a:t>Temperature stability</a:t>
            </a:r>
            <a:r>
              <a:rPr lang="en-US" dirty="0"/>
              <a:t> – Performs well in extreme conditions, ideal for industrial and automotive 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0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None/>
            </a:pPr>
            <a:r>
              <a:rPr lang="en-US" b="1" dirty="0"/>
              <a:t>What is Ferroelectricity?</a:t>
            </a: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It is a property of certain materials that allows them to have </a:t>
            </a:r>
            <a:r>
              <a:rPr lang="en-US" b="1" dirty="0"/>
              <a:t>a permanent electric polarization</a:t>
            </a:r>
            <a:r>
              <a:rPr lang="en-US" dirty="0"/>
              <a:t> that can be reversed by an electric field.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an electric field is applied, these dipoles switch, enabling data storage in </a:t>
            </a:r>
            <a:r>
              <a:rPr lang="en-US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FeRAM</a:t>
            </a:r>
            <a:r>
              <a:rPr lang="en-US" dirty="0"/>
              <a:t>, this polarization is used to store </a:t>
            </a:r>
            <a:r>
              <a:rPr lang="en-US" b="1" dirty="0"/>
              <a:t>binary data (0s and 1s)</a:t>
            </a:r>
            <a:r>
              <a:rPr lang="en-US" dirty="0"/>
              <a:t>.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FeRAM</a:t>
            </a:r>
            <a:r>
              <a:rPr lang="en-US" b="1" dirty="0"/>
              <a:t> uses a special material</a:t>
            </a:r>
            <a:r>
              <a:rPr lang="en-US" dirty="0"/>
              <a:t> (ferroelectric) where dipoles can </a:t>
            </a:r>
            <a:r>
              <a:rPr lang="en-US" b="1" dirty="0"/>
              <a:t>switch direction</a:t>
            </a:r>
            <a:r>
              <a:rPr lang="en-US" dirty="0"/>
              <a:t> when electricity is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dipole's </a:t>
            </a:r>
            <a:r>
              <a:rPr lang="en-US" b="1" dirty="0"/>
              <a:t>position represents data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One direction = </a:t>
            </a:r>
            <a:r>
              <a:rPr lang="en-US" b="1" dirty="0"/>
              <a:t>1️⃣ (ON)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opposite direction = </a:t>
            </a:r>
            <a:r>
              <a:rPr lang="en-US" b="1" dirty="0"/>
              <a:t>0️⃣ (OFF)</a:t>
            </a:r>
            <a:endParaRPr lang="en-US" dirty="0"/>
          </a:p>
          <a:p>
            <a:pPr>
              <a:buNone/>
            </a:pPr>
            <a:r>
              <a:rPr lang="en-US" dirty="0"/>
              <a:t>Since these dipoles </a:t>
            </a:r>
            <a:r>
              <a:rPr lang="en-US" b="1" dirty="0"/>
              <a:t>stay in position</a:t>
            </a:r>
            <a:r>
              <a:rPr lang="en-US" dirty="0"/>
              <a:t> even when power is off, </a:t>
            </a:r>
            <a:r>
              <a:rPr lang="en-US" b="1" dirty="0" err="1"/>
              <a:t>FeRAM</a:t>
            </a:r>
            <a:r>
              <a:rPr lang="en-US" b="1" dirty="0"/>
              <a:t> keeps data</a:t>
            </a:r>
            <a:r>
              <a:rPr lang="en-US" dirty="0"/>
              <a:t> (unlike normal RAM, which forgets everything when turned off).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2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/>
              <a:t>Common Ferroelectric Materials:</a:t>
            </a:r>
            <a:br>
              <a:rPr lang="en-IN" b="1" dirty="0"/>
            </a:br>
            <a:r>
              <a:rPr lang="en-US" b="1" dirty="0"/>
              <a:t>A </a:t>
            </a:r>
            <a:r>
              <a:rPr lang="en-US" b="1" dirty="0" err="1"/>
              <a:t>FeRAM</a:t>
            </a:r>
            <a:r>
              <a:rPr lang="en-US" b="1" dirty="0"/>
              <a:t> contains ferroelectric capacitor</a:t>
            </a:r>
            <a:r>
              <a:rPr lang="en-US" dirty="0"/>
              <a:t> 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Barium Titanate (</a:t>
            </a:r>
            <a:r>
              <a:rPr lang="en-IN" b="1" dirty="0" err="1"/>
              <a:t>BaTiO</a:t>
            </a:r>
            <a:r>
              <a:rPr lang="en-IN" b="1" dirty="0"/>
              <a:t>₃)</a:t>
            </a:r>
            <a:r>
              <a:rPr lang="en-IN" dirty="0"/>
              <a:t> – Used in capacitors and sensors.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Lead Zirconate Titanate (PZT)</a:t>
            </a:r>
            <a:r>
              <a:rPr lang="en-IN" dirty="0"/>
              <a:t> – The most common material in </a:t>
            </a:r>
            <a:r>
              <a:rPr lang="en-IN" dirty="0" err="1"/>
              <a:t>FeRAM</a:t>
            </a:r>
            <a:r>
              <a:rPr lang="en-IN" dirty="0"/>
              <a:t>, known for its excellent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Potassium Dihydrogen Phosphate (KH₂PO₄)</a:t>
            </a:r>
            <a:r>
              <a:rPr lang="en-IN" dirty="0"/>
              <a:t> – Used in optical and piezoelectric applications.</a:t>
            </a:r>
          </a:p>
          <a:p>
            <a:endParaRPr lang="en-IN" dirty="0"/>
          </a:p>
          <a:p>
            <a:pPr>
              <a:buNone/>
            </a:pPr>
            <a:r>
              <a:rPr lang="en-US" b="1" dirty="0"/>
              <a:t>What is Piezoelectricity?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special materials can </a:t>
            </a:r>
            <a:r>
              <a:rPr lang="en-US" b="1" dirty="0"/>
              <a:t>generate electricity when pressed or bent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called </a:t>
            </a:r>
            <a:r>
              <a:rPr lang="en-US" b="1" dirty="0"/>
              <a:t>piezoelectricity</a:t>
            </a:r>
            <a:r>
              <a:rPr lang="en-US" dirty="0"/>
              <a:t>, and it’s used in many cool technologies!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4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Ferroelectric materials are used in various fields: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FeRAM</a:t>
            </a:r>
            <a:r>
              <a:rPr lang="en-US" dirty="0"/>
              <a:t> – Non-volatile, high-speed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Non-volatile memory</a:t>
            </a:r>
            <a:r>
              <a:rPr lang="en-US" dirty="0"/>
              <a:t> – Used in smart cards, embedded systems, and automotive electronics.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Piezoelectric devices</a:t>
            </a:r>
            <a:r>
              <a:rPr lang="en-US" dirty="0"/>
              <a:t> – Found in ultrasound sensors and actuators.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Energy harvesting</a:t>
            </a:r>
            <a:r>
              <a:rPr lang="en-US" dirty="0"/>
              <a:t> – Converts mechanical energy into electrical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Electro-optic applications</a:t>
            </a:r>
            <a:r>
              <a:rPr lang="en-US" dirty="0"/>
              <a:t> – Used in displays and optical data processing.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FeRAM</a:t>
            </a:r>
            <a:r>
              <a:rPr lang="en-US" dirty="0"/>
              <a:t> is structured similarly to DRAM but has a </a:t>
            </a:r>
            <a:r>
              <a:rPr lang="en-US" b="1" dirty="0"/>
              <a:t>ferroelectric capacitor</a:t>
            </a:r>
            <a:r>
              <a:rPr lang="en-US" dirty="0"/>
              <a:t> instead of a standard capacitor.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 err="1"/>
              <a:t>FeRAM</a:t>
            </a:r>
            <a:r>
              <a:rPr lang="en-US" b="1" dirty="0"/>
              <a:t> memory cell</a:t>
            </a:r>
            <a:r>
              <a:rPr lang="en-US" dirty="0"/>
              <a:t> consists of: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 transistor</a:t>
            </a:r>
            <a:r>
              <a:rPr lang="en-US" dirty="0"/>
              <a:t> – Controls data storage and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 ferroelectric capacitor</a:t>
            </a:r>
            <a:r>
              <a:rPr lang="en-US" dirty="0"/>
              <a:t> – Stores data using polarization instead of charge.</a:t>
            </a:r>
          </a:p>
          <a:p>
            <a:pPr>
              <a:buNone/>
            </a:pPr>
            <a:r>
              <a:rPr lang="en-US" dirty="0"/>
              <a:t>The ferroelectric material helps </a:t>
            </a:r>
            <a:r>
              <a:rPr lang="en-US" dirty="0" err="1"/>
              <a:t>FeRAM</a:t>
            </a:r>
            <a:r>
              <a:rPr lang="en-US" dirty="0"/>
              <a:t> </a:t>
            </a:r>
            <a:r>
              <a:rPr lang="en-US" b="1" dirty="0"/>
              <a:t>retain data even without power</a:t>
            </a:r>
            <a:r>
              <a:rPr lang="en-US" dirty="0"/>
              <a:t>, unlike conventional RAM.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F30D1-39F5-4991-BEC6-F5CC05E1515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4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11693" y="5436434"/>
            <a:ext cx="11264614" cy="70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FerroElectric Random Access Memory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7526" y="8919965"/>
            <a:ext cx="485587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Sain Saburaj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MCA 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2693" y="3508519"/>
            <a:ext cx="14062614" cy="164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6"/>
              </a:lnSpc>
            </a:pPr>
            <a:r>
              <a:rPr lang="en-US" sz="11156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44596" y="8919965"/>
            <a:ext cx="485587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Seminar Guide:</a:t>
            </a: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Vaisakh 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BFA77-1405-6649-0573-E399EF11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7679F2-AF70-3B28-A5F1-F577BDE6988B}"/>
              </a:ext>
            </a:extLst>
          </p:cNvPr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B7184A4-F84F-6BCE-93C6-FAE946572F36}"/>
              </a:ext>
            </a:extLst>
          </p:cNvPr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917710-3977-A302-A5D8-6ADAD1DDB0F2}"/>
              </a:ext>
            </a:extLst>
          </p:cNvPr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E084145-F61E-BBFE-8681-5DD79F115A06}"/>
              </a:ext>
            </a:extLst>
          </p:cNvPr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STRUCTURAL COMPOSITION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02D2D-D26A-7DDC-A8A0-4BA13E68F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29" y="3411376"/>
            <a:ext cx="7010400" cy="5113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7A42C-51DC-733C-37C8-771F6E7B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64" y="3331310"/>
            <a:ext cx="7010400" cy="5113090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232154B6-852C-E526-5B88-CB1EC341F8EA}"/>
              </a:ext>
            </a:extLst>
          </p:cNvPr>
          <p:cNvSpPr txBox="1"/>
          <p:nvPr/>
        </p:nvSpPr>
        <p:spPr>
          <a:xfrm>
            <a:off x="1731664" y="8881642"/>
            <a:ext cx="619797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A M</a:t>
            </a:r>
            <a:endParaRPr lang="en-US" sz="2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1B8EB3F7-3F19-8A98-14CC-78491385BC20}"/>
              </a:ext>
            </a:extLst>
          </p:cNvPr>
          <p:cNvSpPr txBox="1"/>
          <p:nvPr/>
        </p:nvSpPr>
        <p:spPr>
          <a:xfrm>
            <a:off x="10098075" y="8867124"/>
            <a:ext cx="619797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FeRAM</a:t>
            </a:r>
            <a:endParaRPr lang="en-US" sz="2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836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787"/>
            <a:ext cx="8115300" cy="643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FeRAM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Non-volatile: Retains data after power loss.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 read/write speeds, comparable to DRAM.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power consumption: No need for constant refreshing.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endurance: Can handle millions of read/write cycles.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cost: More expensive due to complex fabrication.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in smart cards, IoT devices, automotive systems, etc.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64267"/>
            <a:ext cx="1048142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FERAM VS. CONVENTIONAL RAM</a:t>
            </a:r>
          </a:p>
        </p:txBody>
      </p:sp>
      <p:sp>
        <p:nvSpPr>
          <p:cNvPr id="7" name="Freeform 7"/>
          <p:cNvSpPr/>
          <p:nvPr/>
        </p:nvSpPr>
        <p:spPr>
          <a:xfrm>
            <a:off x="15426943" y="0"/>
            <a:ext cx="3125362" cy="2733301"/>
          </a:xfrm>
          <a:custGeom>
            <a:avLst/>
            <a:gdLst/>
            <a:ahLst/>
            <a:cxnLst/>
            <a:rect l="l" t="t" r="r" b="b"/>
            <a:pathLst>
              <a:path w="3125362" h="2733301">
                <a:moveTo>
                  <a:pt x="0" y="0"/>
                </a:moveTo>
                <a:lnTo>
                  <a:pt x="3125362" y="0"/>
                </a:lnTo>
                <a:lnTo>
                  <a:pt x="3125362" y="2733301"/>
                </a:lnTo>
                <a:lnTo>
                  <a:pt x="0" y="2733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2984787"/>
            <a:ext cx="8577672" cy="643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Conventional RAM (DRAM/SRAM)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Volatile: Data is lost when power is off.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DRAM is fast, but FeRAM matches its speed in some cases.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power consumption: Needs continuous refreshing (DRAM).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endurance: Wear out faster than FeRAM (Flash memory).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Lower cost: More scalable and widely used.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in PCs, gaming consoles, high-speed caches, etc.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2572" y="3122955"/>
            <a:ext cx="11670777" cy="56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5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Stores Data Using Polarization: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ferroelectric capacitor switches between two stable polarization states (+ or -), representing 1s and 0s.</a:t>
            </a:r>
          </a:p>
          <a:p>
            <a:pPr marL="539749" lvl="1" indent="-269875" algn="l">
              <a:lnSpc>
                <a:spcPts val="45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Writing Data: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Applying voltage sets the polarization direction, storing the required bit.</a:t>
            </a:r>
          </a:p>
          <a:p>
            <a:pPr marL="539749" lvl="1" indent="-269875" algn="l">
              <a:lnSpc>
                <a:spcPts val="45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Reading Data (Destructive Read):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capacitor's state is checked, but reading erases the data, requiring an automatic rewrite.</a:t>
            </a:r>
          </a:p>
          <a:p>
            <a:pPr marL="539749" lvl="1" indent="-269875" algn="l">
              <a:lnSpc>
                <a:spcPts val="45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 &amp; Energy-Efficient: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Unlike DRAM, FeRAM doesn’t need constant refreshing, reducing power consumption and access time.</a:t>
            </a:r>
          </a:p>
          <a:p>
            <a:pPr marL="539749" lvl="1" indent="-269875" algn="l">
              <a:lnSpc>
                <a:spcPts val="45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Non-Volatile: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 remains intact even without power, making it a reliable alternative to traditional RAM.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OPERATIONAL MECHANISM</a:t>
            </a:r>
          </a:p>
        </p:txBody>
      </p:sp>
      <p:sp>
        <p:nvSpPr>
          <p:cNvPr id="7" name="Freeform 7"/>
          <p:cNvSpPr/>
          <p:nvPr/>
        </p:nvSpPr>
        <p:spPr>
          <a:xfrm>
            <a:off x="12503350" y="10287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0" y="0"/>
                </a:moveTo>
                <a:lnTo>
                  <a:pt x="4956201" y="0"/>
                </a:lnTo>
                <a:lnTo>
                  <a:pt x="49562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787"/>
            <a:ext cx="10249477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1T1C FeRAM: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Uses one transistor and one capacitor per cell, offering fast operation but with limited scalability and higher power efficiency.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2T2C FeRAM: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Has two transistors and two capacitors per cell, enhancing reliability and reducing read errors but increasing chip size.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FeFET-Based FeRAM: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Uses a ferroelectric transistor instead of a capacitor, allowing non-destructive reads, better scalability, and compatibility with advanced semiconductor processes.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64267"/>
            <a:ext cx="1048142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TYPES OF FERROELECTRIC RAM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1278177" y="1357236"/>
            <a:ext cx="6686275" cy="7901064"/>
          </a:xfrm>
          <a:custGeom>
            <a:avLst/>
            <a:gdLst/>
            <a:ahLst/>
            <a:cxnLst/>
            <a:rect l="l" t="t" r="r" b="b"/>
            <a:pathLst>
              <a:path w="6686275" h="7901064">
                <a:moveTo>
                  <a:pt x="6686275" y="0"/>
                </a:moveTo>
                <a:lnTo>
                  <a:pt x="0" y="0"/>
                </a:lnTo>
                <a:lnTo>
                  <a:pt x="0" y="7901064"/>
                </a:lnTo>
                <a:lnTo>
                  <a:pt x="6686275" y="7901064"/>
                </a:lnTo>
                <a:lnTo>
                  <a:pt x="668627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787"/>
            <a:ext cx="8115300" cy="52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With CPU: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Non-volatile storage reduces boot time.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 read/write speeds improve performance.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power consumption enhances energy efficiency.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Persistent caching ensures reliable data retention.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Simplifies system architecture by reducing backup needs.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64267"/>
            <a:ext cx="1048142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INTERACTION WITH CPU AND GPU</a:t>
            </a:r>
          </a:p>
        </p:txBody>
      </p:sp>
      <p:sp>
        <p:nvSpPr>
          <p:cNvPr id="7" name="Freeform 7"/>
          <p:cNvSpPr/>
          <p:nvPr/>
        </p:nvSpPr>
        <p:spPr>
          <a:xfrm>
            <a:off x="15426943" y="0"/>
            <a:ext cx="3125362" cy="2733301"/>
          </a:xfrm>
          <a:custGeom>
            <a:avLst/>
            <a:gdLst/>
            <a:ahLst/>
            <a:cxnLst/>
            <a:rect l="l" t="t" r="r" b="b"/>
            <a:pathLst>
              <a:path w="3125362" h="2733301">
                <a:moveTo>
                  <a:pt x="0" y="0"/>
                </a:moveTo>
                <a:lnTo>
                  <a:pt x="3125362" y="0"/>
                </a:lnTo>
                <a:lnTo>
                  <a:pt x="3125362" y="2733301"/>
                </a:lnTo>
                <a:lnTo>
                  <a:pt x="0" y="2733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62267" y="2984787"/>
            <a:ext cx="7327357" cy="52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With GPU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 data access improves rendering &amp; AI processing.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Lower power consumption benefits battery-powered devices.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data updates enhance parallel computing.</a:t>
            </a:r>
          </a:p>
          <a:p>
            <a:pPr marL="539749" lvl="1" indent="-269875" algn="l">
              <a:lnSpc>
                <a:spcPts val="4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Persistent buffering ensures data retention during failures.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4822" y="8883650"/>
            <a:ext cx="16358355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⚠ Challenges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Lower storage density &amp; destructive read mechanism require further advancements.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77137" y="1935318"/>
            <a:ext cx="7533725" cy="7533725"/>
          </a:xfrm>
          <a:custGeom>
            <a:avLst/>
            <a:gdLst/>
            <a:ahLst/>
            <a:cxnLst/>
            <a:rect l="l" t="t" r="r" b="b"/>
            <a:pathLst>
              <a:path w="7533725" h="7533725">
                <a:moveTo>
                  <a:pt x="0" y="0"/>
                </a:moveTo>
                <a:lnTo>
                  <a:pt x="7533726" y="0"/>
                </a:lnTo>
                <a:lnTo>
                  <a:pt x="7533726" y="7533725"/>
                </a:lnTo>
                <a:lnTo>
                  <a:pt x="0" y="7533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55227" y="1203409"/>
            <a:ext cx="6777546" cy="152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373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317" y="3033973"/>
            <a:ext cx="4304983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Radiation Resistance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Performs well in extreme conditions, ideal for aerospace and medical applications.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7642" y="491242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33973"/>
            <a:ext cx="4304983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Speed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Faster read and write operations compared to Flash memory.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421755"/>
            <a:ext cx="4420720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 Power Consumption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Retains data without constant power, improving energy efficiency.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91509" y="4870393"/>
            <a:ext cx="4304983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Endurance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withstand millions to billions of read/write cycles, unlike Flash memory.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317" y="6421755"/>
            <a:ext cx="4304983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Non-Volatile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Stores data even after power is turned off, making it reliable for embedded systems.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88519" y="2480873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2" y="0"/>
                </a:lnTo>
                <a:lnTo>
                  <a:pt x="771096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55227" y="1203409"/>
            <a:ext cx="6777546" cy="152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373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8686" y="2529912"/>
            <a:ext cx="5310138" cy="28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Scaling Challenges</a:t>
            </a:r>
          </a:p>
          <a:p>
            <a:pPr algn="ctr">
              <a:lnSpc>
                <a:spcPts val="4563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Reducing the cell size while maintaining performance and reliability is difficult, limiting future advancements.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7642" y="491242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06112"/>
            <a:ext cx="4304983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Storage Density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 has a lower bit density compared to Flash memory, limiting its use in high-capacity storage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88729"/>
            <a:ext cx="4304983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Destructive Read Process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Reading data alters the polarization state, requiring a rewrite operation, which adds complexity.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5381" y="4551046"/>
            <a:ext cx="469723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Higher Manufacturing Cost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fabrication process involves specialized materials like PZT, making production expensive.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49944" y="6288729"/>
            <a:ext cx="4304983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Commercial Adoption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cost and density limitations, FeRAM has not widely replaced traditional memory technologies.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88972" y="1306954"/>
            <a:ext cx="8265473" cy="8265473"/>
          </a:xfrm>
          <a:custGeom>
            <a:avLst/>
            <a:gdLst/>
            <a:ahLst/>
            <a:cxnLst/>
            <a:rect l="l" t="t" r="r" b="b"/>
            <a:pathLst>
              <a:path w="8265473" h="8265473">
                <a:moveTo>
                  <a:pt x="0" y="0"/>
                </a:moveTo>
                <a:lnTo>
                  <a:pt x="8265473" y="0"/>
                </a:lnTo>
                <a:lnTo>
                  <a:pt x="8265473" y="8265473"/>
                </a:lnTo>
                <a:lnTo>
                  <a:pt x="0" y="8265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28492" y="6268126"/>
            <a:ext cx="3577586" cy="3577586"/>
          </a:xfrm>
          <a:custGeom>
            <a:avLst/>
            <a:gdLst/>
            <a:ahLst/>
            <a:cxnLst/>
            <a:rect l="l" t="t" r="r" b="b"/>
            <a:pathLst>
              <a:path w="3577586" h="3577586">
                <a:moveTo>
                  <a:pt x="0" y="0"/>
                </a:moveTo>
                <a:lnTo>
                  <a:pt x="3577586" y="0"/>
                </a:lnTo>
                <a:lnTo>
                  <a:pt x="3577586" y="3577586"/>
                </a:lnTo>
                <a:lnTo>
                  <a:pt x="0" y="3577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003837"/>
            <a:ext cx="13144500" cy="464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ct val="250000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Embedded Systems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Used in automotive and industrial control systems</a:t>
            </a:r>
          </a:p>
          <a:p>
            <a:pPr marL="539749" lvl="1" indent="-269875" algn="l">
              <a:lnSpc>
                <a:spcPct val="250000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Medical Devices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Low power consumption and durability </a:t>
            </a:r>
          </a:p>
          <a:p>
            <a:pPr marL="539749" lvl="1" indent="-269875" algn="l">
              <a:lnSpc>
                <a:spcPct val="250000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Cards &amp; Security Systems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FeRAM’s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fast write speeds and endurance </a:t>
            </a:r>
          </a:p>
          <a:p>
            <a:pPr marL="539749" lvl="1" indent="-269875" algn="l">
              <a:lnSpc>
                <a:spcPct val="250000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IoT Devices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Efficient energy use and fast access</a:t>
            </a:r>
          </a:p>
          <a:p>
            <a:pPr marL="539749" lvl="1" indent="-269875" algn="l">
              <a:lnSpc>
                <a:spcPct val="250000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Aerospace &amp; Defense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Reliable operation in extreme environments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CURRENT APPLICATIONS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4082" y="1554347"/>
            <a:ext cx="8488352" cy="8723861"/>
          </a:xfrm>
          <a:custGeom>
            <a:avLst/>
            <a:gdLst/>
            <a:ahLst/>
            <a:cxnLst/>
            <a:rect l="l" t="t" r="r" b="b"/>
            <a:pathLst>
              <a:path w="8488352" h="8723861">
                <a:moveTo>
                  <a:pt x="0" y="0"/>
                </a:moveTo>
                <a:lnTo>
                  <a:pt x="8488352" y="0"/>
                </a:lnTo>
                <a:lnTo>
                  <a:pt x="8488352" y="8723861"/>
                </a:lnTo>
                <a:lnTo>
                  <a:pt x="0" y="8723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013362"/>
            <a:ext cx="11315121" cy="669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Increased Storage Density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Research aims to enhance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FeRAM’s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capacity for broader adoption.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Non-Destructive Read Mechanism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Advancements to eliminate the need for rewrite cycles after reading.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Reduction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Innovations in materials and manufacturing to make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more competitive.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in AI &amp; Edge Computing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Potential use in AI-driven and real-time processing applications.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New Ferroelectric Materials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Exploring alternatives beyond PZT for improved efficiency.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Expansion in IoT &amp; Wearables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FeRAM’s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low power consumption makes it ideal for next-gen devices.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FUTURE PROSPECT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05623" y="1306954"/>
            <a:ext cx="9017325" cy="9017325"/>
          </a:xfrm>
          <a:custGeom>
            <a:avLst/>
            <a:gdLst/>
            <a:ahLst/>
            <a:cxnLst/>
            <a:rect l="l" t="t" r="r" b="b"/>
            <a:pathLst>
              <a:path w="9017325" h="9017325">
                <a:moveTo>
                  <a:pt x="0" y="0"/>
                </a:moveTo>
                <a:lnTo>
                  <a:pt x="9017325" y="0"/>
                </a:lnTo>
                <a:lnTo>
                  <a:pt x="9017325" y="9017325"/>
                </a:lnTo>
                <a:lnTo>
                  <a:pt x="0" y="901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65737"/>
            <a:ext cx="10824802" cy="621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FeRAM bridges the gap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between high-speed volatile memory and non-volatile storage.</a:t>
            </a:r>
          </a:p>
          <a:p>
            <a:pPr marL="539749" lvl="1" indent="-269875" algn="l">
              <a:lnSpc>
                <a:spcPts val="49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Offers advantages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like fast write speeds, low power consumption, and high endurance.</a:t>
            </a:r>
          </a:p>
          <a:p>
            <a:pPr marL="539749" lvl="1" indent="-269875" algn="l">
              <a:lnSpc>
                <a:spcPts val="49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exist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lower storage density and higher production costs.</a:t>
            </a:r>
          </a:p>
          <a:p>
            <a:pPr marL="539749" lvl="1" indent="-269875" algn="l">
              <a:lnSpc>
                <a:spcPts val="49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Continued research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driving improvements in scalability, efficiency, and cost-effectiveness.</a:t>
            </a:r>
          </a:p>
          <a:p>
            <a:pPr marL="539749" lvl="1" indent="-269875" algn="l">
              <a:lnSpc>
                <a:spcPts val="497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potential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AI, IoT, and next-gen computing makes FeRAM a promising 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4021" r="-1402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864267"/>
            <a:ext cx="8554106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WHAT IS RAM?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63957"/>
            <a:ext cx="8805004" cy="463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RAM (Random Access Memory) is a type of computer memory that stores data temporarily while the system is running. It works like a workspace where the processor quickly accesses information needed to run programs, open files, and perform tasks efficiently.</a:t>
            </a:r>
          </a:p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Volatile</a:t>
            </a:r>
          </a:p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Speed</a:t>
            </a:r>
          </a:p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Multitasking</a:t>
            </a:r>
          </a:p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Temporary Storage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26557"/>
            <a:ext cx="7899970" cy="50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Access Memory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78177" y="1303717"/>
            <a:ext cx="7349055" cy="7349055"/>
          </a:xfrm>
          <a:custGeom>
            <a:avLst/>
            <a:gdLst/>
            <a:ahLst/>
            <a:cxnLst/>
            <a:rect l="l" t="t" r="r" b="b"/>
            <a:pathLst>
              <a:path w="7349055" h="7349055">
                <a:moveTo>
                  <a:pt x="7349055" y="0"/>
                </a:moveTo>
                <a:lnTo>
                  <a:pt x="0" y="0"/>
                </a:lnTo>
                <a:lnTo>
                  <a:pt x="0" y="7349055"/>
                </a:lnTo>
                <a:lnTo>
                  <a:pt x="7349055" y="7349055"/>
                </a:lnTo>
                <a:lnTo>
                  <a:pt x="73490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54265"/>
            <a:ext cx="7872376" cy="186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18"/>
              </a:lnSpc>
            </a:pPr>
            <a:r>
              <a:rPr lang="en-US" sz="12847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54458"/>
            <a:ext cx="11192541" cy="294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sincerely appreciate your time and attention throughout this seminar. </a:t>
            </a: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Ferroelectric RAM (FeRAM)</a:t>
            </a: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 promising memory technology that balances speed, energy efficiency, and non-volatility, paving the way for advancements in computing. I hope this session provided valuable insights into its potential and future applications.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939015"/>
            <a:ext cx="4855878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Sain Saburaj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MCA 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3422" y="8939015"/>
            <a:ext cx="4855878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Seminar Guide:</a:t>
            </a:r>
          </a:p>
          <a:p>
            <a:pPr algn="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Vaisakh 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30887" r="-308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864267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63957"/>
            <a:ext cx="8969928" cy="5365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Ferroelectric Random Access Memory (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is a special type of memory that works like regular RAM but does not lose data when the power is turned off. It is a non-volatile memory, meaning it remembers everything even after shutting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dow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 Volatile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Saves Power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 Writing Speed</a:t>
            </a:r>
          </a:p>
          <a:p>
            <a:pPr marL="539749" lvl="1" indent="-269875" algn="l">
              <a:lnSpc>
                <a:spcPts val="4374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Long Lasting</a:t>
            </a:r>
          </a:p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stores data using a special material called a ferroelectric material.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26557"/>
            <a:ext cx="7899970" cy="50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FerroElectric RAM?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64267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KEY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3866" y="3445720"/>
            <a:ext cx="9138835" cy="612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Non-volatile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Retains data even after power loss.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Speed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Faster than Flash memory.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Consumption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Consumes very little power, as it doesn’t need refreshing.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Endurance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(Read/Write Cycles): Extremely high endurance, much better than Flash memory.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Storage Density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Lower storage density, making it less common for large-scale memory use.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Retention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Retains data for years without power, similar to Flash memory.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4525" r="223" b="-45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64267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KEY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3866" y="3445720"/>
            <a:ext cx="9531090" cy="612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&amp; Scalability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More expensive due to complex manufacturing and lower storage density.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Mechanism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Destructive read – Reading data erases it, requiring an immediate rewrite.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Radiation Resistance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Highly resistant to radiation and electromagnetic interference, making it ideal for aerospace and military applications.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Temperature Stability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Performs reliably over a wide range of temperatures, useful for industrial and automotive applications.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4525" r="223" b="-45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64267"/>
            <a:ext cx="614209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dirty="0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FERROELECTRICITY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65737"/>
            <a:ext cx="8969928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Ferroelectricity?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Ferroelectricity 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 property of certain materials that allows them to have a permanent electric polarization, which can be reversed by applying an external electric field.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Ferroelectric materials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electric dipoles align in a specific direction. When an electric field is applied, these dipoles switch, enabling data storage in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4021" r="-140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64267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FERROELECTRICITY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65737"/>
            <a:ext cx="8969928" cy="674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Ferroelectric Materials: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Barium Titanate (BaTiO₃)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One of the first discovered ferroelectric materials, used in capacitors and sensors.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 Zirconate Titanate (PZT)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The most widely used ferroelectric material in FeRAM, offering excellent polarization and stability.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Potassium Dihydrogen Phosphate (KH₂PO₄)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Used in electro-optic and nonlinear optical applications due to its excellent ferroelectric and piezoelectric properties.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4021" r="-140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864267"/>
            <a:ext cx="6142093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FERROELECTRICITY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65737"/>
            <a:ext cx="8969928" cy="674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 of Ferroelectric Materials: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FeRAM (Ferroelectric RAM)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Used in low-power, high-speed, and durable memory storage solutions.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Non-Volatile Memory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Applied in embedded systems, smart cards, and automotive electronics.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Piezoelectric Devices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Utilized in sensors and ultrasound transducers.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Energy Harvesting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Converts mechanical energy into electrical energy in self-powered devices.</a:t>
            </a:r>
          </a:p>
          <a:p>
            <a:pPr marL="539749" lvl="1" indent="-269875" algn="l">
              <a:lnSpc>
                <a:spcPts val="494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Electro-Optic Applications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Used in displays and photonic devices for optical data processing.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98628" y="1513164"/>
            <a:ext cx="7260672" cy="7260672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4021" r="-140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95588" y="-495588"/>
            <a:ext cx="10287000" cy="11278177"/>
          </a:xfrm>
          <a:custGeom>
            <a:avLst/>
            <a:gdLst/>
            <a:ahLst/>
            <a:cxnLst/>
            <a:rect l="l" t="t" r="r" b="b"/>
            <a:pathLst>
              <a:path w="10287000" h="11278177">
                <a:moveTo>
                  <a:pt x="0" y="0"/>
                </a:moveTo>
                <a:lnTo>
                  <a:pt x="10287000" y="0"/>
                </a:lnTo>
                <a:lnTo>
                  <a:pt x="10287000" y="11278176"/>
                </a:lnTo>
                <a:lnTo>
                  <a:pt x="0" y="1127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93"/>
            </a:stretch>
          </a:blipFill>
        </p:spPr>
      </p:sp>
      <p:sp>
        <p:nvSpPr>
          <p:cNvPr id="4" name="Freeform 4"/>
          <p:cNvSpPr/>
          <p:nvPr/>
        </p:nvSpPr>
        <p:spPr>
          <a:xfrm rot="1443521">
            <a:off x="10861924" y="1826167"/>
            <a:ext cx="4212109" cy="4212109"/>
          </a:xfrm>
          <a:custGeom>
            <a:avLst/>
            <a:gdLst/>
            <a:ahLst/>
            <a:cxnLst/>
            <a:rect l="l" t="t" r="r" b="b"/>
            <a:pathLst>
              <a:path w="4212109" h="4212109">
                <a:moveTo>
                  <a:pt x="0" y="0"/>
                </a:moveTo>
                <a:lnTo>
                  <a:pt x="4212109" y="0"/>
                </a:lnTo>
                <a:lnTo>
                  <a:pt x="4212109" y="4212109"/>
                </a:lnTo>
                <a:lnTo>
                  <a:pt x="0" y="421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08612"/>
            <a:ext cx="9770615" cy="540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FeRAM</a:t>
            </a: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(Ferroelectric RAM) is built similarly to regular RAM but has a special component that makes it different. Each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memory cell consists of two main parts:</a:t>
            </a:r>
          </a:p>
          <a:p>
            <a:pPr marL="539749" lvl="1" indent="-269875" algn="l">
              <a:lnSpc>
                <a:spcPts val="559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Transistor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This acts like a switch, controlling how data is stored and read.</a:t>
            </a:r>
          </a:p>
          <a:p>
            <a:pPr marL="539749" lvl="1" indent="-269875" algn="l">
              <a:lnSpc>
                <a:spcPts val="4399"/>
              </a:lnSpc>
              <a:buFont typeface="Arial"/>
              <a:buChar char="•"/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Ferroelectric Capacitor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Instead of a regular capacitor,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uses a special one made of ferroelectric material (like PZT – Lead Zirconate Titanate). This material can switch its electric charge direction, helping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FeRAM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remember data even when power is turned off.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47750"/>
            <a:ext cx="3312715" cy="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670">
                <a:solidFill>
                  <a:srgbClr val="FFFFFF">
                    <a:alpha val="33725"/>
                  </a:srgbClr>
                </a:solidFill>
                <a:latin typeface="Bernier"/>
                <a:ea typeface="Bernier"/>
                <a:cs typeface="Bernier"/>
                <a:sym typeface="Bernier"/>
              </a:rPr>
              <a:t>FERROELECTRIC 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4267"/>
            <a:ext cx="920659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>
                <a:solidFill>
                  <a:srgbClr val="FFFFFF"/>
                </a:solidFill>
                <a:latin typeface="Bernier"/>
                <a:ea typeface="Bernier"/>
                <a:cs typeface="Bernier"/>
                <a:sym typeface="Bernier"/>
              </a:rPr>
              <a:t>STRUCTURAL COMPOSITION</a:t>
            </a:r>
          </a:p>
        </p:txBody>
      </p:sp>
      <p:sp>
        <p:nvSpPr>
          <p:cNvPr id="8" name="Freeform 8"/>
          <p:cNvSpPr/>
          <p:nvPr/>
        </p:nvSpPr>
        <p:spPr>
          <a:xfrm rot="-4319563">
            <a:off x="14067342" y="5219319"/>
            <a:ext cx="4212109" cy="4212109"/>
          </a:xfrm>
          <a:custGeom>
            <a:avLst/>
            <a:gdLst/>
            <a:ahLst/>
            <a:cxnLst/>
            <a:rect l="l" t="t" r="r" b="b"/>
            <a:pathLst>
              <a:path w="4212109" h="4212109">
                <a:moveTo>
                  <a:pt x="0" y="0"/>
                </a:moveTo>
                <a:lnTo>
                  <a:pt x="4212109" y="0"/>
                </a:lnTo>
                <a:lnTo>
                  <a:pt x="4212109" y="4212108"/>
                </a:lnTo>
                <a:lnTo>
                  <a:pt x="0" y="4212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214173">
            <a:off x="13594613" y="1826167"/>
            <a:ext cx="4212109" cy="4212109"/>
          </a:xfrm>
          <a:custGeom>
            <a:avLst/>
            <a:gdLst/>
            <a:ahLst/>
            <a:cxnLst/>
            <a:rect l="l" t="t" r="r" b="b"/>
            <a:pathLst>
              <a:path w="4212109" h="4212109">
                <a:moveTo>
                  <a:pt x="0" y="0"/>
                </a:moveTo>
                <a:lnTo>
                  <a:pt x="4212108" y="0"/>
                </a:lnTo>
                <a:lnTo>
                  <a:pt x="4212108" y="4212109"/>
                </a:lnTo>
                <a:lnTo>
                  <a:pt x="0" y="421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93787">
            <a:off x="10861924" y="5770134"/>
            <a:ext cx="4212109" cy="4212109"/>
          </a:xfrm>
          <a:custGeom>
            <a:avLst/>
            <a:gdLst/>
            <a:ahLst/>
            <a:cxnLst/>
            <a:rect l="l" t="t" r="r" b="b"/>
            <a:pathLst>
              <a:path w="4212109" h="4212109">
                <a:moveTo>
                  <a:pt x="0" y="0"/>
                </a:moveTo>
                <a:lnTo>
                  <a:pt x="4212109" y="0"/>
                </a:lnTo>
                <a:lnTo>
                  <a:pt x="4212109" y="4212109"/>
                </a:lnTo>
                <a:lnTo>
                  <a:pt x="0" y="421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3644</Words>
  <Application>Microsoft Office PowerPoint</Application>
  <PresentationFormat>Custom</PresentationFormat>
  <Paragraphs>346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Bernier</vt:lpstr>
      <vt:lpstr>Arial</vt:lpstr>
      <vt:lpstr>Montserrat 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FERROELECTRIC RANDOM ACCESS MEMORY</dc:title>
  <cp:lastModifiedBy>Sain Saburaj</cp:lastModifiedBy>
  <cp:revision>13</cp:revision>
  <dcterms:created xsi:type="dcterms:W3CDTF">2006-08-16T00:00:00Z</dcterms:created>
  <dcterms:modified xsi:type="dcterms:W3CDTF">2025-03-24T19:33:22Z</dcterms:modified>
  <dc:identifier>DAGhmyDTE18</dc:identifier>
</cp:coreProperties>
</file>